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2" r:id="rId5"/>
    <p:sldId id="261" r:id="rId6"/>
    <p:sldId id="260" r:id="rId7"/>
    <p:sldId id="259" r:id="rId8"/>
    <p:sldId id="258" r:id="rId9"/>
    <p:sldId id="268" r:id="rId10"/>
    <p:sldId id="267" r:id="rId11"/>
    <p:sldId id="266" r:id="rId12"/>
    <p:sldId id="265" r:id="rId13"/>
    <p:sldId id="264"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5" d="100"/>
          <a:sy n="115" d="100"/>
        </p:scale>
        <p:origin x="-130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09.03.2021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dirty="0" smtClean="0"/>
              <a:t>7 Дәріс. Елдің энергетикалық қауіпсіздігін мемлекеттік басқару</a:t>
            </a:r>
            <a:endParaRPr lang="ru-RU" dirty="0"/>
          </a:p>
        </p:txBody>
      </p:sp>
      <p:sp>
        <p:nvSpPr>
          <p:cNvPr id="3" name="Подзаголовок 2"/>
          <p:cNvSpPr>
            <a:spLocks noGrp="1"/>
          </p:cNvSpPr>
          <p:nvPr>
            <p:ph type="subTitle" idx="1"/>
          </p:nvPr>
        </p:nvSpPr>
        <p:spPr>
          <a:xfrm>
            <a:off x="1071538" y="3886200"/>
            <a:ext cx="7500990" cy="1752600"/>
          </a:xfrm>
        </p:spPr>
        <p:txBody>
          <a:bodyPr/>
          <a:lstStyle/>
          <a:p>
            <a:pPr marL="457200" indent="-457200" algn="l">
              <a:buFont typeface="+mj-lt"/>
              <a:buAutoNum type="arabicPeriod"/>
            </a:pPr>
            <a:r>
              <a:rPr lang="ru-RU" sz="2000" dirty="0" smtClean="0">
                <a:solidFill>
                  <a:schemeClr val="tx1"/>
                </a:solidFill>
                <a:latin typeface="Times New Roman" pitchFamily="18" charset="0"/>
                <a:cs typeface="Times New Roman" pitchFamily="18" charset="0"/>
              </a:rPr>
              <a:t>Сущность  и  значение  системы  управления  энергетической </a:t>
            </a:r>
          </a:p>
          <a:p>
            <a:pPr marL="457200" indent="-457200" algn="l"/>
            <a:r>
              <a:rPr lang="ru-RU" sz="2000" dirty="0" smtClean="0">
                <a:solidFill>
                  <a:schemeClr val="tx1"/>
                </a:solidFill>
                <a:latin typeface="Times New Roman" pitchFamily="18" charset="0"/>
                <a:cs typeface="Times New Roman" pitchFamily="18" charset="0"/>
              </a:rPr>
              <a:t>        б</a:t>
            </a:r>
            <a:r>
              <a:rPr lang="ru-RU" sz="2000" dirty="0" smtClean="0">
                <a:solidFill>
                  <a:schemeClr val="tx1"/>
                </a:solidFill>
                <a:latin typeface="Times New Roman" pitchFamily="18" charset="0"/>
                <a:cs typeface="Times New Roman" pitchFamily="18" charset="0"/>
              </a:rPr>
              <a:t>езопасностью</a:t>
            </a:r>
            <a:endParaRPr lang="ru-RU" sz="2000" dirty="0" smtClean="0">
              <a:solidFill>
                <a:schemeClr val="tx1"/>
              </a:solidFill>
              <a:latin typeface="Times New Roman" pitchFamily="18" charset="0"/>
              <a:cs typeface="Times New Roman" pitchFamily="18" charset="0"/>
            </a:endParaRPr>
          </a:p>
          <a:p>
            <a:pPr marL="457200" indent="-457200" algn="l"/>
            <a:r>
              <a:rPr lang="ru-RU" sz="2000" dirty="0" smtClean="0">
                <a:solidFill>
                  <a:schemeClr val="tx1"/>
                </a:solidFill>
                <a:latin typeface="Times New Roman" pitchFamily="18" charset="0"/>
                <a:cs typeface="Times New Roman" pitchFamily="18" charset="0"/>
              </a:rPr>
              <a:t>2.     </a:t>
            </a:r>
            <a:r>
              <a:rPr lang="ru-RU" sz="2000" dirty="0" smtClean="0">
                <a:solidFill>
                  <a:schemeClr val="tx1"/>
                </a:solidFill>
                <a:latin typeface="Times New Roman" pitchFamily="18" charset="0"/>
                <a:cs typeface="Times New Roman" pitchFamily="18" charset="0"/>
              </a:rPr>
              <a:t>Роль </a:t>
            </a:r>
            <a:r>
              <a:rPr lang="ru-RU" sz="2000" dirty="0" smtClean="0">
                <a:solidFill>
                  <a:schemeClr val="tx1"/>
                </a:solidFill>
                <a:latin typeface="Times New Roman" pitchFamily="18" charset="0"/>
                <a:cs typeface="Times New Roman" pitchFamily="18" charset="0"/>
              </a:rPr>
              <a:t>топливно-энергетического комплекса в обеспечении </a:t>
            </a:r>
          </a:p>
          <a:p>
            <a:pPr marL="457200" indent="-457200" algn="l"/>
            <a:r>
              <a:rPr lang="ru-RU" sz="2000" dirty="0" smtClean="0">
                <a:solidFill>
                  <a:schemeClr val="tx1"/>
                </a:solidFill>
                <a:latin typeface="Times New Roman" pitchFamily="18" charset="0"/>
                <a:cs typeface="Times New Roman" pitchFamily="18" charset="0"/>
              </a:rPr>
              <a:t>        энергетической </a:t>
            </a:r>
            <a:r>
              <a:rPr lang="ru-RU" sz="2000" dirty="0" smtClean="0">
                <a:solidFill>
                  <a:schemeClr val="tx1"/>
                </a:solidFill>
                <a:latin typeface="Times New Roman" pitchFamily="18" charset="0"/>
                <a:cs typeface="Times New Roman" pitchFamily="18" charset="0"/>
              </a:rPr>
              <a:t>безопасности Казахстана</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0"/>
            <a:ext cx="8715436" cy="7314046"/>
          </a:xfrm>
          <a:prstGeom prst="rect">
            <a:avLst/>
          </a:prstGeom>
        </p:spPr>
        <p:txBody>
          <a:bodyPr wrap="square">
            <a:spAutoFit/>
          </a:bodyPr>
          <a:lstStyle/>
          <a:p>
            <a:r>
              <a:rPr lang="ru-RU" sz="2000" dirty="0" smtClean="0">
                <a:latin typeface="Times New Roman" pitchFamily="18" charset="0"/>
                <a:cs typeface="Times New Roman" pitchFamily="18" charset="0"/>
              </a:rPr>
              <a:t>     В современных условиях энергетическая безопасность становится одним из условий  устойчивости  системы  экономических,  социальных  и  экологических параметров, определяющих качество жизни населения и являющихся по своей сути  показателем  эффективности  государственного  управления.  Сложность  и многомерность  понятия  «энергетическая  безопасность»  находит  проявление  в его трактовках. </a:t>
            </a:r>
          </a:p>
          <a:p>
            <a:r>
              <a:rPr lang="ru-RU" sz="2000" dirty="0" smtClean="0">
                <a:latin typeface="Times New Roman" pitchFamily="18" charset="0"/>
                <a:cs typeface="Times New Roman" pitchFamily="18" charset="0"/>
              </a:rPr>
              <a:t>       Понятие  «проблемы энергетической  безопасности»  возникло  в  начале  двадцатого  века  и  было обусловлено необходимостью бесперебойного обеспечения вооруженных сил и оборонно-промышленного комплекса  страны  нефтью и нефтепродуктами. При этом,  первые  академические  исследования  вопросов  энергетической безопасности  датируются  60-ми  годами  прошлого  века,  которые  как  нельзя кстати пришлись на период нефтяного кризиса 70-х годов. Позже,  в  80-90-х  годах  интерес  ученых  к  энергетической  безопасности снизился  из-за  стабилизации  цен  на  нефть,  а  также  уменьшения  угрозы экономических эмбарго, восстановления хозяйственных связей, разрушенных во времена обретения независимости ряда стран. </a:t>
            </a:r>
          </a:p>
          <a:p>
            <a:r>
              <a:rPr lang="ru-RU" sz="2000" dirty="0" smtClean="0">
                <a:latin typeface="Times New Roman" pitchFamily="18" charset="0"/>
                <a:cs typeface="Times New Roman" pitchFamily="18" charset="0"/>
              </a:rPr>
              <a:t>      Вопросы энергетической безопасности вновь оказались в центре внимания в 2000-х годах вследствие возросших потребностей стран Азии, срывов газовых поставок  в  Европу,  а  также  необходимости  странам  проводить  политику декарбонизации энергетических систем ввиду изменения климата. </a:t>
            </a:r>
          </a:p>
          <a:p>
            <a:endParaRPr lang="ru-RU"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500042"/>
            <a:ext cx="8643998" cy="4524315"/>
          </a:xfrm>
          <a:prstGeom prst="rect">
            <a:avLst/>
          </a:prstGeom>
        </p:spPr>
        <p:txBody>
          <a:bodyPr wrap="square">
            <a:spAutoFit/>
          </a:bodyPr>
          <a:lstStyle/>
          <a:p>
            <a:r>
              <a:rPr lang="ru-RU" dirty="0" smtClean="0"/>
              <a:t>     В  западной  литературе  множество  исследователей  данной  сферы  2000-х </a:t>
            </a:r>
          </a:p>
          <a:p>
            <a:r>
              <a:rPr lang="ru-RU" dirty="0" smtClean="0"/>
              <a:t>годов  сформулировали  энергетическую  безопасность  как  «4Аs»,  то  есть </a:t>
            </a:r>
          </a:p>
          <a:p>
            <a:r>
              <a:rPr lang="ru-RU" dirty="0" err="1" smtClean="0"/>
              <a:t>availability</a:t>
            </a:r>
            <a:r>
              <a:rPr lang="ru-RU" dirty="0" smtClean="0"/>
              <a:t>  (доступность  ресурсов  в  геологическом  смысле),  </a:t>
            </a:r>
            <a:r>
              <a:rPr lang="ru-RU" dirty="0" err="1" smtClean="0"/>
              <a:t>accessibility</a:t>
            </a:r>
            <a:endParaRPr lang="ru-RU" dirty="0" smtClean="0"/>
          </a:p>
          <a:p>
            <a:r>
              <a:rPr lang="ru-RU" dirty="0" smtClean="0"/>
              <a:t>(возможность  доступа  к  ресурсам  в  геополитическом  смысле),  </a:t>
            </a:r>
            <a:r>
              <a:rPr lang="ru-RU" dirty="0" err="1" smtClean="0"/>
              <a:t>affordability</a:t>
            </a:r>
            <a:endParaRPr lang="ru-RU" dirty="0" smtClean="0"/>
          </a:p>
          <a:p>
            <a:r>
              <a:rPr lang="ru-RU" dirty="0" smtClean="0"/>
              <a:t>(приемлемость  поставок  в  финансово-экономическом  смысле),  </a:t>
            </a:r>
            <a:r>
              <a:rPr lang="ru-RU" dirty="0" err="1" smtClean="0"/>
              <a:t>acceptability</a:t>
            </a:r>
            <a:r>
              <a:rPr lang="ru-RU" dirty="0" smtClean="0"/>
              <a:t> </a:t>
            </a:r>
          </a:p>
          <a:p>
            <a:r>
              <a:rPr lang="ru-RU" dirty="0" smtClean="0"/>
              <a:t>(приемлемые условия поставок в социальном и экологическом смысле). Между </a:t>
            </a:r>
          </a:p>
          <a:p>
            <a:r>
              <a:rPr lang="ru-RU" dirty="0" smtClean="0"/>
              <a:t>тем,  возникают  некоторые  сомнения,  что  формула  «4Аs»  вряд  ли  поможет </a:t>
            </a:r>
          </a:p>
          <a:p>
            <a:r>
              <a:rPr lang="ru-RU" dirty="0" err="1" smtClean="0"/>
              <a:t>концептуализировать</a:t>
            </a:r>
            <a:r>
              <a:rPr lang="ru-RU" dirty="0" smtClean="0"/>
              <a:t>  «новую»  парадигму  энергетической  безопасности, </a:t>
            </a:r>
          </a:p>
          <a:p>
            <a:r>
              <a:rPr lang="ru-RU" dirty="0" smtClean="0"/>
              <a:t>поскольку,  распространено  общее  мнение,  что  энергетическая  безопасность </a:t>
            </a:r>
          </a:p>
          <a:p>
            <a:r>
              <a:rPr lang="ru-RU" dirty="0" smtClean="0"/>
              <a:t>означает разные вещи в разных ситуациях для разных людей.</a:t>
            </a:r>
          </a:p>
          <a:p>
            <a:r>
              <a:rPr lang="ru-RU" dirty="0" smtClean="0"/>
              <a:t>      Данное наблюдение имеет под собой логически обоснованное объяснение. </a:t>
            </a:r>
          </a:p>
          <a:p>
            <a:r>
              <a:rPr lang="ru-RU" dirty="0" smtClean="0"/>
              <a:t>Во-первых,  энергетическая  система  одной  страны  отличается  от  другой, </a:t>
            </a:r>
          </a:p>
          <a:p>
            <a:r>
              <a:rPr lang="ru-RU" dirty="0" smtClean="0"/>
              <a:t>соответственно, имеются разные проблемы и разные задачи по их решению. Во-</a:t>
            </a:r>
          </a:p>
          <a:p>
            <a:r>
              <a:rPr lang="ru-RU" dirty="0" smtClean="0"/>
              <a:t>вторых,  понятие  энергетическая  безопасность  распространяется  на  другие </a:t>
            </a:r>
          </a:p>
          <a:p>
            <a:r>
              <a:rPr lang="ru-RU" dirty="0" smtClean="0"/>
              <a:t>вопросы в области энергетики, начиная с энергетической бедности и заканчивая </a:t>
            </a:r>
          </a:p>
          <a:p>
            <a:r>
              <a:rPr lang="ru-RU" dirty="0" smtClean="0"/>
              <a:t>вопросами изменения климата.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474345"/>
            <a:ext cx="8429684" cy="5632311"/>
          </a:xfrm>
          <a:prstGeom prst="rect">
            <a:avLst/>
          </a:prstGeom>
        </p:spPr>
        <p:txBody>
          <a:bodyPr wrap="square">
            <a:spAutoFit/>
          </a:bodyPr>
          <a:lstStyle/>
          <a:p>
            <a:r>
              <a:rPr lang="ru-RU" sz="2000" dirty="0" smtClean="0">
                <a:latin typeface="Times New Roman" pitchFamily="18" charset="0"/>
                <a:cs typeface="Times New Roman" pitchFamily="18" charset="0"/>
              </a:rPr>
              <a:t>       Казахстанскими учеными </a:t>
            </a:r>
            <a:r>
              <a:rPr lang="ru-RU" sz="2000" dirty="0" err="1" smtClean="0">
                <a:latin typeface="Times New Roman" pitchFamily="18" charset="0"/>
                <a:cs typeface="Times New Roman" pitchFamily="18" charset="0"/>
              </a:rPr>
              <a:t>Иватовой</a:t>
            </a:r>
            <a:r>
              <a:rPr lang="ru-RU" sz="2000" dirty="0" smtClean="0">
                <a:latin typeface="Times New Roman" pitchFamily="18" charset="0"/>
                <a:cs typeface="Times New Roman" pitchFamily="18" charset="0"/>
              </a:rPr>
              <a:t> Л.М. и </a:t>
            </a:r>
            <a:r>
              <a:rPr lang="ru-RU" sz="2000" dirty="0" err="1" smtClean="0">
                <a:latin typeface="Times New Roman" pitchFamily="18" charset="0"/>
                <a:cs typeface="Times New Roman" pitchFamily="18" charset="0"/>
              </a:rPr>
              <a:t>Уранхаевым</a:t>
            </a:r>
            <a:r>
              <a:rPr lang="ru-RU" sz="2000" dirty="0" smtClean="0">
                <a:latin typeface="Times New Roman" pitchFamily="18" charset="0"/>
                <a:cs typeface="Times New Roman" pitchFamily="18" charset="0"/>
              </a:rPr>
              <a:t> Н.Т. Была осуществлена систематизация  видов  энергетической по  определенны признакам. Так, согласно их классификации, энергетическая безопасность разделяется по территориальному признаку  на  такие  виды,  как  глобальная  энергетическая  безопасность, коллективная,  национальная,  региональная.  По  социальному  признаку; безопасность  общества,  государства,  населения  города,  села,  жилого  дома, персонала  предприятия,  отдельного  человека.  По  корпоративному  признаку; безопасность  экономики  страны,  группы  отраслей  экономики,  отдельной отрасли, группы предприятий, отдельного предприятия. Энергетическая безопасность на </a:t>
            </a:r>
            <a:r>
              <a:rPr lang="ru-RU" sz="2000" dirty="0" err="1" smtClean="0">
                <a:latin typeface="Times New Roman" pitchFamily="18" charset="0"/>
                <a:cs typeface="Times New Roman" pitchFamily="18" charset="0"/>
              </a:rPr>
              <a:t>мегауровне</a:t>
            </a:r>
            <a:r>
              <a:rPr lang="ru-RU" sz="2000" dirty="0" smtClean="0">
                <a:latin typeface="Times New Roman" pitchFamily="18" charset="0"/>
                <a:cs typeface="Times New Roman" pitchFamily="18" charset="0"/>
              </a:rPr>
              <a:t> представляет собой состояние </a:t>
            </a:r>
          </a:p>
          <a:p>
            <a:r>
              <a:rPr lang="ru-RU" sz="2000" dirty="0" smtClean="0">
                <a:latin typeface="Times New Roman" pitchFamily="18" charset="0"/>
                <a:cs typeface="Times New Roman" pitchFamily="18" charset="0"/>
              </a:rPr>
              <a:t>защищенности  планеты  Земля  от  глобальных  угроз  исчерпания  и  дефицита топливно-энергетических  ресурсов.  Для  сохранения  указанного  состояния мировое  сообщество  преследует  основную  стратегическую  цель, заключающуюся  в  сохранении  и  сбережении  невосполнимых  источников энергии  для  будущих  поколений  при  рациональном  текущем  потреблении энергии с учетом взаимозаменяемости энергоресурсов.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42852"/>
            <a:ext cx="8286808" cy="6494085"/>
          </a:xfrm>
          <a:prstGeom prst="rect">
            <a:avLst/>
          </a:prstGeom>
        </p:spPr>
        <p:txBody>
          <a:bodyPr wrap="square">
            <a:spAutoFit/>
          </a:bodyPr>
          <a:lstStyle/>
          <a:p>
            <a:r>
              <a:rPr lang="ru-RU" sz="2000" dirty="0" smtClean="0">
                <a:latin typeface="Times New Roman" pitchFamily="18" charset="0"/>
                <a:cs typeface="Times New Roman" pitchFamily="18" charset="0"/>
              </a:rPr>
              <a:t>        Международная энергетическая безопасность может формироваться также на  локальном  (региональном)  международном  уровне  в  целях  успешного решения внутренних проблем </a:t>
            </a:r>
            <a:r>
              <a:rPr lang="ru-RU" sz="2000" dirty="0" err="1" smtClean="0">
                <a:latin typeface="Times New Roman" pitchFamily="18" charset="0"/>
                <a:cs typeface="Times New Roman" pitchFamily="18" charset="0"/>
              </a:rPr>
              <a:t>энерго</a:t>
            </a:r>
            <a:r>
              <a:rPr lang="ru-RU" sz="2000" dirty="0" smtClean="0">
                <a:latin typeface="Times New Roman" pitchFamily="18" charset="0"/>
                <a:cs typeface="Times New Roman" pitchFamily="18" charset="0"/>
              </a:rPr>
              <a:t>- и </a:t>
            </a:r>
            <a:r>
              <a:rPr lang="ru-RU" sz="2000" dirty="0" err="1" smtClean="0">
                <a:latin typeface="Times New Roman" pitchFamily="18" charset="0"/>
                <a:cs typeface="Times New Roman" pitchFamily="18" charset="0"/>
              </a:rPr>
              <a:t>топливообеспечения</a:t>
            </a:r>
            <a:r>
              <a:rPr lang="ru-RU" sz="2000" dirty="0" smtClean="0">
                <a:latin typeface="Times New Roman" pitchFamily="18" charset="0"/>
                <a:cs typeface="Times New Roman" pitchFamily="18" charset="0"/>
              </a:rPr>
              <a:t> в настоящее время и с учетом перспектив развития. </a:t>
            </a:r>
          </a:p>
          <a:p>
            <a:r>
              <a:rPr lang="ru-RU" sz="2000" dirty="0" smtClean="0">
                <a:latin typeface="Times New Roman" pitchFamily="18" charset="0"/>
                <a:cs typeface="Times New Roman" pitchFamily="18" charset="0"/>
              </a:rPr>
              <a:t>        На  </a:t>
            </a:r>
            <a:r>
              <a:rPr lang="ru-RU" sz="2000" dirty="0" err="1" smtClean="0">
                <a:latin typeface="Times New Roman" pitchFamily="18" charset="0"/>
                <a:cs typeface="Times New Roman" pitchFamily="18" charset="0"/>
              </a:rPr>
              <a:t>макроуровне</a:t>
            </a:r>
            <a:r>
              <a:rPr lang="ru-RU" sz="2000" dirty="0" smtClean="0">
                <a:latin typeface="Times New Roman" pitchFamily="18" charset="0"/>
                <a:cs typeface="Times New Roman" pitchFamily="18" charset="0"/>
              </a:rPr>
              <a:t>  энергетическая  безопасность  предполагает  обеспечение устойчивого  функционирования  топливно-энергетического  комплекса, снабжение его продукцией национального хозяйства и достижение стабильности экспортных  поставок  без  ущерба  экономике  в  топливно-энергетических ресурсах. </a:t>
            </a:r>
          </a:p>
          <a:p>
            <a:r>
              <a:rPr lang="ru-RU" sz="2000"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Проблемы  обеспечения  энергетической  безопасности  на  </a:t>
            </a:r>
            <a:r>
              <a:rPr lang="ru-RU" dirty="0" err="1" smtClean="0">
                <a:latin typeface="Times New Roman" pitchFamily="18" charset="0"/>
                <a:cs typeface="Times New Roman" pitchFamily="18" charset="0"/>
              </a:rPr>
              <a:t>мезоуровне</a:t>
            </a:r>
            <a:r>
              <a:rPr lang="ru-RU" dirty="0" smtClean="0">
                <a:latin typeface="Times New Roman" pitchFamily="18" charset="0"/>
                <a:cs typeface="Times New Roman" pitchFamily="18" charset="0"/>
              </a:rPr>
              <a:t> связаны  с  неравномерностью  географического  размещения  запасов  топливно-энергетических  ресурсов  в  совокупности  с  социально-экономической, географической,  природно-климатической  спецификой  функционирования территориальных  образований,  которые  создают  трудности  своевременного  и полного обеспечения экономики и населения энергоресурсами. </a:t>
            </a:r>
            <a:r>
              <a:rPr lang="ru-RU" dirty="0" err="1" smtClean="0">
                <a:latin typeface="Times New Roman" pitchFamily="18" charset="0"/>
                <a:cs typeface="Times New Roman" pitchFamily="18" charset="0"/>
              </a:rPr>
              <a:t>Наноуровень</a:t>
            </a:r>
            <a:r>
              <a:rPr lang="ru-RU" dirty="0" smtClean="0">
                <a:latin typeface="Times New Roman" pitchFamily="18" charset="0"/>
                <a:cs typeface="Times New Roman" pitchFamily="18" charset="0"/>
              </a:rPr>
              <a:t>  –  характеризуется  необходимостью  достижения  состояния полной и своевременной обеспеченности энергоресурсами отдельной личности, а  </a:t>
            </a:r>
            <a:r>
              <a:rPr lang="ru-RU" dirty="0" err="1" smtClean="0">
                <a:latin typeface="Times New Roman" pitchFamily="18" charset="0"/>
                <a:cs typeface="Times New Roman" pitchFamily="18" charset="0"/>
              </a:rPr>
              <a:t>микроуровень</a:t>
            </a:r>
            <a:r>
              <a:rPr lang="ru-RU" dirty="0" smtClean="0">
                <a:latin typeface="Times New Roman" pitchFamily="18" charset="0"/>
                <a:cs typeface="Times New Roman" pitchFamily="18" charset="0"/>
              </a:rPr>
              <a:t>  предполагает  управление  энергетической  безопасностью </a:t>
            </a:r>
          </a:p>
          <a:p>
            <a:r>
              <a:rPr lang="ru-RU" dirty="0" smtClean="0">
                <a:latin typeface="Times New Roman" pitchFamily="18" charset="0"/>
                <a:cs typeface="Times New Roman" pitchFamily="18" charset="0"/>
              </a:rPr>
              <a:t>предприятия  в  целях  формирования  состояния  защищенности  от  угроз надежному  топливо-  и  энергоснабжению,  при  котором  обеспечивается стабильность  его  функционирования,  финансово-коммерческий  успех  и социальное развитие. </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142852"/>
            <a:ext cx="8786874" cy="5632311"/>
          </a:xfrm>
          <a:prstGeom prst="rect">
            <a:avLst/>
          </a:prstGeom>
        </p:spPr>
        <p:txBody>
          <a:bodyPr wrap="square">
            <a:spAutoFit/>
          </a:bodyPr>
          <a:lstStyle/>
          <a:p>
            <a:r>
              <a:rPr lang="ru-RU" sz="2000" dirty="0" smtClean="0">
                <a:latin typeface="Times New Roman" pitchFamily="18" charset="0"/>
                <a:cs typeface="Times New Roman" pitchFamily="18" charset="0"/>
              </a:rPr>
              <a:t>      В  мировом  сообществе распространена  дефиниция,  которая  представлена Мировым  энергетическим  советом:  энергетическая  безопасность  –  это уверенность в том, что энергия будет иметься в распоряжении в том количестве и того качества, которое требуется при данных экономических условиях. То есть,  возможность  топливно-энергетического  комплекса  государства  отвечать потребностям  своей  экономики  в  энергии  путем  производства  топлива  и электричества требуемого количества и качества, поставляя по приемлемой цене для  обеспечения  нормального  функционирования  экономики  и  ее  развития, существования нации и защиты своих интересов.</a:t>
            </a:r>
          </a:p>
          <a:p>
            <a:r>
              <a:rPr lang="ru-RU" sz="2000" dirty="0" smtClean="0">
                <a:latin typeface="Times New Roman" pitchFamily="18" charset="0"/>
                <a:cs typeface="Times New Roman" pitchFamily="18" charset="0"/>
              </a:rPr>
              <a:t>       В  официальном  толковании  казахстанского  законодательства </a:t>
            </a:r>
          </a:p>
          <a:p>
            <a:r>
              <a:rPr lang="ru-RU" sz="2000" dirty="0" smtClean="0">
                <a:latin typeface="Times New Roman" pitchFamily="18" charset="0"/>
                <a:cs typeface="Times New Roman" pitchFamily="18" charset="0"/>
              </a:rPr>
              <a:t>энергетическая  безопасность  является  одной  из  составляющей  экономической безопасности  и  понимается  как  «…состояние  защищенности  топливно-энергетического,  нефтегазового  и  атомно-энергетического  комплексов экономики  от  реальных  и  потенциальных  угроз,  при  котором  государство способно обеспечить энергетическую независимость и их устойчивое развитие для удовлетворения потребностей общества и государства в энергоресурсах».</a:t>
            </a:r>
            <a:endParaRPr lang="ru-RU"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1"/>
            <a:ext cx="8572560" cy="6186309"/>
          </a:xfrm>
          <a:prstGeom prst="rect">
            <a:avLst/>
          </a:prstGeom>
        </p:spPr>
        <p:txBody>
          <a:bodyPr wrap="square">
            <a:spAutoFit/>
          </a:bodyPr>
          <a:lstStyle/>
          <a:p>
            <a:r>
              <a:rPr lang="ru-RU" dirty="0" smtClean="0"/>
              <a:t>Энергетическая безопасность:</a:t>
            </a:r>
          </a:p>
          <a:p>
            <a:r>
              <a:rPr lang="ru-RU" dirty="0" smtClean="0"/>
              <a:t>1)  является  неотъемлемой  частью  экономической  безопасности,  а  также </a:t>
            </a:r>
          </a:p>
          <a:p>
            <a:r>
              <a:rPr lang="ru-RU" dirty="0" smtClean="0"/>
              <a:t>всей системы национальной безопасности. Поэтому государство осуществляет </a:t>
            </a:r>
          </a:p>
          <a:p>
            <a:r>
              <a:rPr lang="ru-RU" dirty="0" smtClean="0"/>
              <a:t>тактические  и  стратегические  меры  воздействия  на  энергетическую </a:t>
            </a:r>
          </a:p>
          <a:p>
            <a:r>
              <a:rPr lang="ru-RU" dirty="0" smtClean="0"/>
              <a:t>безопасность  с  помощью  экономических,  организационных  и  правовых </a:t>
            </a:r>
          </a:p>
          <a:p>
            <a:r>
              <a:rPr lang="ru-RU" dirty="0" smtClean="0"/>
              <a:t>механизмов  и  их  инструментов  (инвестиционные,  налоговые,  ценовые, </a:t>
            </a:r>
          </a:p>
          <a:p>
            <a:r>
              <a:rPr lang="ru-RU" dirty="0" smtClean="0"/>
              <a:t>лицензионные, денежно-кредитные, нормативно-правовые и другие</a:t>
            </a:r>
            <a:r>
              <a:rPr lang="ru-RU" dirty="0" smtClean="0"/>
              <a:t>).</a:t>
            </a:r>
          </a:p>
          <a:p>
            <a:r>
              <a:rPr lang="ru-RU" dirty="0" smtClean="0"/>
              <a:t>2</a:t>
            </a:r>
            <a:r>
              <a:rPr lang="ru-RU" dirty="0" smtClean="0"/>
              <a:t>) зависит прежде всего от степени обеспеченности стран энергетическими </a:t>
            </a:r>
          </a:p>
          <a:p>
            <a:r>
              <a:rPr lang="ru-RU" dirty="0" smtClean="0"/>
              <a:t>ресурсами.  Поэтому  ключевую  роль  в  энергетических  отношениях  отводят </a:t>
            </a:r>
          </a:p>
          <a:p>
            <a:r>
              <a:rPr lang="ru-RU" dirty="0" smtClean="0"/>
              <a:t>интересам  государств,  стремящихся  обеспечить  максимальный  доступ  к </a:t>
            </a:r>
          </a:p>
          <a:p>
            <a:r>
              <a:rPr lang="ru-RU" dirty="0" smtClean="0"/>
              <a:t>энергоресурсам,  или  максимально  выгодные  условия  реализации  своих </a:t>
            </a:r>
          </a:p>
          <a:p>
            <a:r>
              <a:rPr lang="ru-RU" dirty="0" smtClean="0"/>
              <a:t>энергоресурсов на мировых рынках;</a:t>
            </a:r>
          </a:p>
          <a:p>
            <a:r>
              <a:rPr lang="ru-RU" dirty="0" smtClean="0"/>
              <a:t>3)  определяется  как  состояние  защищенности  того  или  иного  объекта  от </a:t>
            </a:r>
          </a:p>
          <a:p>
            <a:r>
              <a:rPr lang="ru-RU" dirty="0" smtClean="0"/>
              <a:t>внутренних  и  внешних  угроз,  при  котором  государство  способно  обеспечить </a:t>
            </a:r>
          </a:p>
          <a:p>
            <a:r>
              <a:rPr lang="ru-RU" dirty="0" smtClean="0"/>
              <a:t>энергетическую  независимость  и  устойчивое  развитие  для  удовлетворения </a:t>
            </a:r>
          </a:p>
          <a:p>
            <a:r>
              <a:rPr lang="ru-RU" dirty="0" smtClean="0"/>
              <a:t>потребностей общества и государства в энергоресурсах;</a:t>
            </a:r>
          </a:p>
          <a:p>
            <a:r>
              <a:rPr lang="ru-RU" dirty="0" smtClean="0"/>
              <a:t>4)  предполагает  обеспечение  устойчивого  функционирования  топливно-энергетического  комплекса.  Нанесение  урона  объектам  ТЭК  (атомные  и </a:t>
            </a:r>
          </a:p>
          <a:p>
            <a:r>
              <a:rPr lang="ru-RU" dirty="0" smtClean="0"/>
              <a:t>гидроэлектростанции, нефтяные платформы, </a:t>
            </a:r>
            <a:r>
              <a:rPr lang="ru-RU" dirty="0" err="1" smtClean="0"/>
              <a:t>газо</a:t>
            </a:r>
            <a:r>
              <a:rPr lang="ru-RU" dirty="0" smtClean="0"/>
              <a:t>-  и нефтепроводы, хранилища </a:t>
            </a:r>
          </a:p>
          <a:p>
            <a:r>
              <a:rPr lang="ru-RU" dirty="0" smtClean="0"/>
              <a:t>углеводородов,  линии  электропередачи  и  другие)  может  привести  к </a:t>
            </a:r>
          </a:p>
          <a:p>
            <a:r>
              <a:rPr lang="ru-RU" dirty="0" smtClean="0"/>
              <a:t>возникновению  чрезвычайных  ситуаций  и  существенным  потерям  для </a:t>
            </a:r>
          </a:p>
          <a:p>
            <a:r>
              <a:rPr lang="ru-RU" dirty="0" smtClean="0"/>
              <a:t>национальной экономики.</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957</Words>
  <PresentationFormat>Экран (4:3)</PresentationFormat>
  <Paragraphs>54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7 Дәріс. Елдің энергетикалық қауіпсіздігін мемлекеттік басқару</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Дәріс. Елдің энергетикалық қауіпсіздігін мемлекеттік басқару</dc:title>
  <dc:creator>Lenovo</dc:creator>
  <cp:lastModifiedBy>Lenovo</cp:lastModifiedBy>
  <cp:revision>18</cp:revision>
  <dcterms:created xsi:type="dcterms:W3CDTF">2020-02-23T04:21:31Z</dcterms:created>
  <dcterms:modified xsi:type="dcterms:W3CDTF">2021-03-09T10:08:10Z</dcterms:modified>
</cp:coreProperties>
</file>